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5" r:id="rId5"/>
    <p:sldId id="276" r:id="rId6"/>
    <p:sldId id="277" r:id="rId7"/>
    <p:sldId id="269" r:id="rId8"/>
    <p:sldId id="271" r:id="rId9"/>
    <p:sldId id="268" r:id="rId10"/>
    <p:sldId id="278" r:id="rId11"/>
    <p:sldId id="260" r:id="rId12"/>
    <p:sldId id="267" r:id="rId13"/>
    <p:sldId id="274" r:id="rId14"/>
    <p:sldId id="258" r:id="rId15"/>
    <p:sldId id="259" r:id="rId16"/>
    <p:sldId id="263" r:id="rId17"/>
    <p:sldId id="265" r:id="rId18"/>
    <p:sldId id="264" r:id="rId19"/>
    <p:sldId id="261" r:id="rId20"/>
    <p:sldId id="272" r:id="rId21"/>
    <p:sldId id="273" r:id="rId22"/>
    <p:sldId id="262" r:id="rId23"/>
    <p:sldId id="283" r:id="rId24"/>
    <p:sldId id="282" r:id="rId25"/>
    <p:sldId id="280" r:id="rId26"/>
    <p:sldId id="281" r:id="rId27"/>
    <p:sldId id="279" r:id="rId28"/>
    <p:sldId id="285" r:id="rId29"/>
    <p:sldId id="284" r:id="rId30"/>
    <p:sldId id="287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-dictionary.thefreedictionary.com/synap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facts.net/parts-of-a-neuron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image-vector/anatomy-nerve-9775560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2u.net/psychology/reference/biopsychology-sensory-relay-and-motor-neuron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Do-motor-neurons-have-the-same-structure-as-sensory-neurons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ypeedigital.com/eReader/chapter/9789350909409/ch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1222_Action_Potential_Label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.wvu.edu/~rbrundage/chapter4b/sld021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saltatory-conductio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oualb.faculty.mjc.edu/Course%20Materials/Elementary%20Anatomy%20and%20Physiology%2050/Lecture%20outlines/nervous_system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Nervous system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858000" cy="11430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Dr.Deepa.G.S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Associate Professor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SKHMC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Neuron-Synaptic knobs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r>
              <a:rPr lang="en-US" dirty="0" smtClean="0"/>
              <a:t>Axon divides into terminal branches each ends in a number of synaptic Knobs</a:t>
            </a:r>
          </a:p>
          <a:p>
            <a:r>
              <a:rPr lang="en-US" dirty="0" smtClean="0"/>
              <a:t>Contains granules or vesicles in which synaptic transmitter is stored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733799"/>
            <a:ext cx="3886200" cy="27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38400" y="66294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https://medical-dictionary.thefreedictionary.com/synapse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ts-of-a-Neuron-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61" y="84560"/>
            <a:ext cx="8795839" cy="6011440"/>
          </a:xfrm>
        </p:spPr>
      </p:pic>
      <p:sp>
        <p:nvSpPr>
          <p:cNvPr id="5" name="Rectangle 4"/>
          <p:cNvSpPr/>
          <p:nvPr/>
        </p:nvSpPr>
        <p:spPr>
          <a:xfrm>
            <a:off x="1447800" y="6248400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3"/>
              </a:rPr>
              <a:t>https://www.sciencefacts.net/parts-of-a-neuron.html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49" y="152400"/>
            <a:ext cx="8646351" cy="583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57400" y="6324600"/>
            <a:ext cx="4343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https://www.shutterstock.com/image-vector/anatomy-nerve-97755608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Neurons-Classification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Classification</a:t>
            </a:r>
          </a:p>
          <a:p>
            <a:r>
              <a:rPr lang="en-US" dirty="0" smtClean="0"/>
              <a:t>Based on number of poles</a:t>
            </a:r>
          </a:p>
          <a:p>
            <a:r>
              <a:rPr lang="en-US" dirty="0" smtClean="0"/>
              <a:t>Based on function</a:t>
            </a:r>
          </a:p>
          <a:p>
            <a:r>
              <a:rPr lang="en-US" dirty="0" smtClean="0"/>
              <a:t>Based on length of axon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Neurons-Classification based on number of poles</a:t>
            </a:r>
            <a:endParaRPr lang="en-US" sz="3200" b="1" dirty="0"/>
          </a:p>
        </p:txBody>
      </p:sp>
      <p:pic>
        <p:nvPicPr>
          <p:cNvPr id="1026" name="Picture 2" descr="C:\Users\Windows\Desktop\types-of-neurons-QB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11649"/>
            <a:ext cx="7285189" cy="514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Neurons-Classification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Based on function</a:t>
            </a:r>
          </a:p>
          <a:p>
            <a:r>
              <a:rPr lang="en-US" dirty="0" smtClean="0"/>
              <a:t>Motor</a:t>
            </a:r>
          </a:p>
          <a:p>
            <a:r>
              <a:rPr lang="en-US" dirty="0" smtClean="0"/>
              <a:t>Sensory</a:t>
            </a:r>
          </a:p>
          <a:p>
            <a:pPr>
              <a:buNone/>
            </a:pPr>
            <a:r>
              <a:rPr lang="en-US" b="1" dirty="0" smtClean="0"/>
              <a:t>Based on Length</a:t>
            </a:r>
          </a:p>
          <a:p>
            <a:r>
              <a:rPr lang="en-US" dirty="0" smtClean="0"/>
              <a:t>Golgi Type I</a:t>
            </a:r>
          </a:p>
          <a:p>
            <a:r>
              <a:rPr lang="en-US" dirty="0" smtClean="0"/>
              <a:t>Golgi Type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Neurons-Classification based on functions</a:t>
            </a:r>
            <a:endParaRPr lang="en-US" sz="3600" b="1" dirty="0"/>
          </a:p>
        </p:txBody>
      </p:sp>
      <p:pic>
        <p:nvPicPr>
          <p:cNvPr id="4" name="Content Placeholder 3" descr="psych-biopsych-sensory-motor-relay-neur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35" y="838200"/>
            <a:ext cx="7716865" cy="5334000"/>
          </a:xfrm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hlinkClick r:id="rId3"/>
              </a:rPr>
              <a:t>https://www.tutor2u.net/psychology/reference/biopsychology-sensory-relay-and-motor-neurons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ain-qimg-c3845d24b6175fe823f220704e7e70e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11718"/>
            <a:ext cx="7543800" cy="6061981"/>
          </a:xfrm>
        </p:spPr>
      </p:pic>
      <p:sp>
        <p:nvSpPr>
          <p:cNvPr id="7" name="Rectangle 6"/>
          <p:cNvSpPr/>
          <p:nvPr/>
        </p:nvSpPr>
        <p:spPr>
          <a:xfrm>
            <a:off x="2209800" y="63246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hlinkClick r:id="rId3"/>
              </a:rPr>
              <a:t>https://www.quora.com/Do-motor-neurons-have-the-same-structure-as-sensory-neurons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Neurons-Classification based on length</a:t>
            </a:r>
            <a:endParaRPr lang="en-US" sz="3600" dirty="0"/>
          </a:p>
        </p:txBody>
      </p:sp>
      <p:pic>
        <p:nvPicPr>
          <p:cNvPr id="4" name="Content Placeholder 3" descr="1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66" y="1033186"/>
            <a:ext cx="8071934" cy="5291414"/>
          </a:xfrm>
        </p:spPr>
      </p:pic>
      <p:sp>
        <p:nvSpPr>
          <p:cNvPr id="5" name="Rectangle 4"/>
          <p:cNvSpPr/>
          <p:nvPr/>
        </p:nvSpPr>
        <p:spPr>
          <a:xfrm>
            <a:off x="23622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https://www.jaypeedigital.com/eReader/chapter/9789350909409/ch1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Nerve fibers-Classification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Based on myelination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Myelinated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Non-</a:t>
            </a:r>
            <a:r>
              <a:rPr lang="en-US" dirty="0" err="1" smtClean="0"/>
              <a:t>myelinated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Based on distribution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Somatic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Visceral or Autonomic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Neuron-Nerve cell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dirty="0" smtClean="0"/>
              <a:t>Structural and functional unit of nervous system</a:t>
            </a:r>
          </a:p>
          <a:p>
            <a:r>
              <a:rPr lang="en-US" dirty="0" smtClean="0"/>
              <a:t>Has axon and dendrites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centrosome</a:t>
            </a:r>
            <a:endParaRPr lang="en-US" dirty="0" smtClean="0"/>
          </a:p>
          <a:p>
            <a:r>
              <a:rPr lang="en-US" dirty="0" smtClean="0"/>
              <a:t>Nerve cell is present in the grey matter, dendrites and axon are present in the white matter</a:t>
            </a:r>
          </a:p>
          <a:p>
            <a:r>
              <a:rPr lang="en-US" dirty="0" smtClean="0"/>
              <a:t>5µm to 120 µm</a:t>
            </a:r>
          </a:p>
          <a:p>
            <a:r>
              <a:rPr lang="en-US" dirty="0" smtClean="0"/>
              <a:t>Human nervous system has 10</a:t>
            </a:r>
            <a:r>
              <a:rPr lang="en-US" b="1" baseline="30000" dirty="0" smtClean="0"/>
              <a:t>12</a:t>
            </a:r>
            <a:r>
              <a:rPr lang="en-US" baseline="30000" dirty="0" smtClean="0"/>
              <a:t> </a:t>
            </a:r>
            <a:r>
              <a:rPr lang="en-US" dirty="0" smtClean="0"/>
              <a:t>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Nerve fibers-Classification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Based on function</a:t>
            </a:r>
          </a:p>
          <a:p>
            <a:r>
              <a:rPr lang="en-US" dirty="0" smtClean="0"/>
              <a:t>Sensory</a:t>
            </a:r>
          </a:p>
          <a:p>
            <a:r>
              <a:rPr lang="en-US" dirty="0" smtClean="0"/>
              <a:t>Motor</a:t>
            </a:r>
          </a:p>
          <a:p>
            <a:pPr>
              <a:buNone/>
            </a:pPr>
            <a:r>
              <a:rPr lang="en-US" b="1" dirty="0" smtClean="0"/>
              <a:t>Based on Neurotransmitters</a:t>
            </a:r>
          </a:p>
          <a:p>
            <a:r>
              <a:rPr lang="en-US" dirty="0" smtClean="0"/>
              <a:t>Adrenergic</a:t>
            </a:r>
          </a:p>
          <a:p>
            <a:r>
              <a:rPr lang="en-US" dirty="0" smtClean="0"/>
              <a:t>Cholinergic</a:t>
            </a:r>
          </a:p>
          <a:p>
            <a:pPr>
              <a:buNone/>
            </a:pPr>
            <a:r>
              <a:rPr lang="en-US" b="1" dirty="0" smtClean="0"/>
              <a:t>Based on Origin</a:t>
            </a:r>
          </a:p>
          <a:p>
            <a:r>
              <a:rPr lang="en-US" dirty="0" smtClean="0"/>
              <a:t>Cranial</a:t>
            </a:r>
          </a:p>
          <a:p>
            <a:r>
              <a:rPr lang="en-US" dirty="0" smtClean="0"/>
              <a:t>Spinal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Nerve fibers-Classification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715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Based on diameter and conduction of impulse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" name="Content Placeholder 3" descr="Erlanger-and-Gassers-classification-mapping-functional-properties-on-peripheral-axons-o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14340"/>
            <a:ext cx="7162800" cy="5154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Properties of nerve fibers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smtClean="0"/>
              <a:t>    Excitability – respond to external or internal stimulus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/>
              <a:t>    Two type of Response based on strength of stimulus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/>
              <a:t>     1.Threshold stimulus- Action potential 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/>
              <a:t>     2.Subminimal stimulus-electronic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potential in nerve fiber</a:t>
            </a:r>
            <a:endParaRPr lang="en-US" dirty="0"/>
          </a:p>
        </p:txBody>
      </p:sp>
      <p:pic>
        <p:nvPicPr>
          <p:cNvPr id="4" name="Content Placeholder 3" descr="1222_Action_Potential_Labe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99" y="1084638"/>
            <a:ext cx="6972801" cy="4104423"/>
          </a:xfrm>
        </p:spPr>
      </p:pic>
      <p:sp>
        <p:nvSpPr>
          <p:cNvPr id="5" name="Rectangle 4"/>
          <p:cNvSpPr/>
          <p:nvPr/>
        </p:nvSpPr>
        <p:spPr>
          <a:xfrm>
            <a:off x="2286000" y="5715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https://commons.wikimedia.org/wiki/File:1222_Action_Potential_Labels.jpg</a:t>
            </a:r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Properties of Nerve fiber-Conductivity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smtClean="0"/>
              <a:t>Conductivity – </a:t>
            </a:r>
            <a:r>
              <a:rPr lang="en-US" dirty="0" smtClean="0"/>
              <a:t>ability to transmit the impulse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Myelinated</a:t>
            </a:r>
            <a:r>
              <a:rPr lang="en-US" dirty="0" smtClean="0"/>
              <a:t> nerve fibers-Saltatory conduction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Entry of ions takes place only in nodes of </a:t>
            </a:r>
            <a:r>
              <a:rPr lang="en-US" dirty="0" err="1" smtClean="0"/>
              <a:t>Ranvier</a:t>
            </a:r>
            <a:r>
              <a:rPr lang="en-US" dirty="0" smtClean="0"/>
              <a:t>, so the action potential jumps from one node to another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50 times faster than through non-</a:t>
            </a:r>
            <a:r>
              <a:rPr lang="en-US" dirty="0" err="1" smtClean="0"/>
              <a:t>myelinated</a:t>
            </a:r>
            <a:r>
              <a:rPr lang="en-US" dirty="0" smtClean="0"/>
              <a:t> nerve fiber</a:t>
            </a:r>
          </a:p>
          <a:p>
            <a:pPr>
              <a:lnSpc>
                <a:spcPct val="120000"/>
              </a:lnSpc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026400" cy="6019800"/>
          </a:xfrm>
        </p:spPr>
      </p:pic>
      <p:sp>
        <p:nvSpPr>
          <p:cNvPr id="5" name="Rectangle 4"/>
          <p:cNvSpPr/>
          <p:nvPr/>
        </p:nvSpPr>
        <p:spPr>
          <a:xfrm>
            <a:off x="2057400" y="6477001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http://www.as.wvu.edu/~rbrundage/chapter4b/sld021.htm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Properties of Nerve fiber-Conductivity</a:t>
            </a:r>
            <a:endParaRPr lang="en-US" dirty="0"/>
          </a:p>
        </p:txBody>
      </p:sp>
      <p:pic>
        <p:nvPicPr>
          <p:cNvPr id="4" name="Content Placeholder 3" descr="current-action-potential-Conduction-axon-myelin-shea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990601"/>
            <a:ext cx="7696200" cy="4976162"/>
          </a:xfrm>
        </p:spPr>
      </p:pic>
      <p:sp>
        <p:nvSpPr>
          <p:cNvPr id="5" name="Rectangle 4"/>
          <p:cNvSpPr/>
          <p:nvPr/>
        </p:nvSpPr>
        <p:spPr>
          <a:xfrm>
            <a:off x="2514600" y="5943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https://www.britannica.com/science/saltatory-conduction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Properties of Nerve fiber-Refractory period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smtClean="0"/>
              <a:t>Refractory period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/>
              <a:t>The period where nerve does not give respond to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/>
              <a:t> a second stimulus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Absolute Refractory Period-Nerve does not show any respond at all whatever may be the strength of stimulus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Relative refractory Period -Nerve fiber shows response when the strength of stimulus is </a:t>
            </a:r>
            <a:r>
              <a:rPr lang="en-US" b="1" dirty="0" err="1" smtClean="0"/>
              <a:t>incraesed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Properties of Nerve fiber-Adaptation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 smtClean="0"/>
              <a:t>Adaptation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When stimulating a nerve fiber continuously the excitability is greater in the beginning and the response decrease slowly and finally the nerve does not shows the response</a:t>
            </a:r>
          </a:p>
          <a:p>
            <a:pPr>
              <a:buNone/>
            </a:pPr>
            <a:r>
              <a:rPr lang="en-US" b="1" dirty="0" smtClean="0"/>
              <a:t>Cause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    Continuous depolarization inactivates sodium pump and increases potassium ions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Properties of Nerve fiber- Summation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Summation</a:t>
            </a:r>
          </a:p>
          <a:p>
            <a:pPr>
              <a:buNone/>
            </a:pPr>
            <a:r>
              <a:rPr lang="en-US" dirty="0" smtClean="0"/>
              <a:t>When two or more subliminal stimuli are</a:t>
            </a:r>
          </a:p>
          <a:p>
            <a:pPr>
              <a:buNone/>
            </a:pPr>
            <a:r>
              <a:rPr lang="en-US" dirty="0" smtClean="0"/>
              <a:t>applied within short interval of time the </a:t>
            </a:r>
          </a:p>
          <a:p>
            <a:pPr>
              <a:buNone/>
            </a:pPr>
            <a:r>
              <a:rPr lang="en-US" dirty="0" smtClean="0"/>
              <a:t>response is produced</a:t>
            </a:r>
          </a:p>
          <a:p>
            <a:pPr>
              <a:buNone/>
            </a:pPr>
            <a:r>
              <a:rPr lang="en-US" b="1" dirty="0" err="1" smtClean="0"/>
              <a:t>Infatigability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All or None law</a:t>
            </a:r>
          </a:p>
          <a:p>
            <a:pPr>
              <a:buNone/>
            </a:pPr>
            <a:r>
              <a:rPr lang="en-US" dirty="0" smtClean="0"/>
              <a:t>When a nerve is stimulated it gives maximum</a:t>
            </a:r>
          </a:p>
          <a:p>
            <a:pPr>
              <a:buNone/>
            </a:pPr>
            <a:r>
              <a:rPr lang="en-US" dirty="0" smtClean="0"/>
              <a:t> response or does not give response at all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Neuron-Structure</a:t>
            </a:r>
            <a:endParaRPr lang="en-US" b="1" dirty="0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171279"/>
            <a:ext cx="6400799" cy="4938115"/>
          </a:xfrm>
        </p:spPr>
      </p:pic>
      <p:sp>
        <p:nvSpPr>
          <p:cNvPr id="5" name="Rectangle 4"/>
          <p:cNvSpPr/>
          <p:nvPr/>
        </p:nvSpPr>
        <p:spPr>
          <a:xfrm>
            <a:off x="990600" y="6172200"/>
            <a:ext cx="6629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http://droualb.faculty.mjc.edu/Course%20Materials/Elementary%20Anatomy%20and%20Physiology%2050/Lecture%20outlines/nervous_system.htm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Reference: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Text book of Medical </a:t>
            </a:r>
            <a:r>
              <a:rPr lang="en-US" dirty="0" err="1" smtClean="0"/>
              <a:t>Physiology:Geetha</a:t>
            </a:r>
            <a:r>
              <a:rPr lang="en-US" dirty="0" smtClean="0"/>
              <a:t> N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Essentials of medical </a:t>
            </a:r>
            <a:r>
              <a:rPr lang="en-US" dirty="0" err="1" smtClean="0"/>
              <a:t>Physilology:K.sembulinhgam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sembulingam,Eigth</a:t>
            </a:r>
            <a:r>
              <a:rPr lang="en-US" dirty="0" smtClean="0"/>
              <a:t> edition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Text book of </a:t>
            </a:r>
            <a:r>
              <a:rPr lang="en-US" dirty="0" err="1" smtClean="0"/>
              <a:t>Physiology:Prof.A.K.Jain,Fourth</a:t>
            </a:r>
            <a:r>
              <a:rPr lang="en-US" dirty="0" smtClean="0"/>
              <a:t> edition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Thank You</a:t>
            </a:r>
            <a:endParaRPr lang="en-US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Nerve cell body-Structure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b="1" dirty="0" err="1" smtClean="0"/>
              <a:t>Nissl</a:t>
            </a:r>
            <a:r>
              <a:rPr lang="en-US" b="1" dirty="0" smtClean="0"/>
              <a:t> granules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dirty="0" smtClean="0"/>
              <a:t>   Basophilic granules composed of thin </a:t>
            </a:r>
            <a:r>
              <a:rPr lang="en-US" dirty="0" err="1" smtClean="0"/>
              <a:t>parallely</a:t>
            </a:r>
            <a:r>
              <a:rPr lang="en-US" dirty="0" smtClean="0"/>
              <a:t> arranged  membrane bound cavities which is covered by RNA with proteins</a:t>
            </a:r>
          </a:p>
          <a:p>
            <a:pPr algn="just">
              <a:lnSpc>
                <a:spcPct val="170000"/>
              </a:lnSpc>
            </a:pPr>
            <a:r>
              <a:rPr lang="en-US" b="1" dirty="0" err="1" smtClean="0"/>
              <a:t>Neurofibrillae</a:t>
            </a:r>
            <a:endParaRPr lang="en-US" b="1" dirty="0" smtClean="0"/>
          </a:p>
          <a:p>
            <a:pPr algn="just">
              <a:lnSpc>
                <a:spcPct val="170000"/>
              </a:lnSpc>
              <a:buNone/>
            </a:pPr>
            <a:r>
              <a:rPr lang="en-US" dirty="0" smtClean="0"/>
              <a:t>   These are fine threads 6-10 nm in diameter and varies in length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Dendrites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830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5-7 </a:t>
            </a:r>
            <a:r>
              <a:rPr lang="en-US" sz="3600" dirty="0" err="1" smtClean="0"/>
              <a:t>procesees</a:t>
            </a:r>
            <a:r>
              <a:rPr lang="en-US" sz="3600" dirty="0" smtClean="0"/>
              <a:t> extending out the cell body and </a:t>
            </a:r>
            <a:r>
              <a:rPr lang="en-US" sz="3600" dirty="0" err="1" smtClean="0"/>
              <a:t>arborize</a:t>
            </a:r>
            <a:r>
              <a:rPr lang="en-US" sz="3600" dirty="0" smtClean="0"/>
              <a:t> after leaving the cell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Receptive process of neuron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Contains </a:t>
            </a:r>
            <a:r>
              <a:rPr lang="en-US" sz="3600" dirty="0" err="1" smtClean="0"/>
              <a:t>Nissl</a:t>
            </a:r>
            <a:r>
              <a:rPr lang="en-US" sz="3600" dirty="0" smtClean="0"/>
              <a:t> granules, mitochondria and </a:t>
            </a:r>
            <a:r>
              <a:rPr lang="en-US" sz="3600" dirty="0" err="1" smtClean="0"/>
              <a:t>neurofibrillae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Axon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Arise from thickened area of cell body-Axon hillock in which there is no </a:t>
            </a:r>
            <a:r>
              <a:rPr lang="en-US" dirty="0" err="1" smtClean="0"/>
              <a:t>nissl</a:t>
            </a:r>
            <a:r>
              <a:rPr lang="en-US" dirty="0" smtClean="0"/>
              <a:t> granules</a:t>
            </a:r>
          </a:p>
          <a:p>
            <a:r>
              <a:rPr lang="en-US" dirty="0" smtClean="0"/>
              <a:t>Single and conducts away from the cell body</a:t>
            </a:r>
          </a:p>
          <a:p>
            <a:r>
              <a:rPr lang="en-US" dirty="0" err="1" smtClean="0"/>
              <a:t>Axoplasm</a:t>
            </a:r>
            <a:r>
              <a:rPr lang="en-US" dirty="0" smtClean="0"/>
              <a:t>- </a:t>
            </a:r>
            <a:r>
              <a:rPr lang="en-US" dirty="0" err="1" smtClean="0"/>
              <a:t>Cytoplasmic</a:t>
            </a:r>
            <a:r>
              <a:rPr lang="en-US" dirty="0" smtClean="0"/>
              <a:t> fluid in the center of axon</a:t>
            </a:r>
          </a:p>
          <a:p>
            <a:r>
              <a:rPr lang="en-US" dirty="0" err="1" smtClean="0"/>
              <a:t>Axolemma</a:t>
            </a:r>
            <a:r>
              <a:rPr lang="en-US" dirty="0" smtClean="0"/>
              <a:t>-Cell membrane </a:t>
            </a:r>
          </a:p>
          <a:p>
            <a:r>
              <a:rPr lang="en-US" dirty="0" smtClean="0"/>
              <a:t>Length-few microns -90cms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Myelin sheath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3600" b="1" dirty="0" smtClean="0"/>
              <a:t>Protein-Lipid complex </a:t>
            </a:r>
            <a:r>
              <a:rPr lang="en-US" sz="3600" dirty="0" smtClean="0"/>
              <a:t>made up of many layers</a:t>
            </a:r>
          </a:p>
          <a:p>
            <a:pPr algn="just">
              <a:buNone/>
            </a:pPr>
            <a:r>
              <a:rPr lang="en-US" sz="3600" dirty="0" smtClean="0"/>
              <a:t>of unit membrane which envelopes the axon</a:t>
            </a:r>
          </a:p>
          <a:p>
            <a:pPr algn="just">
              <a:buNone/>
            </a:pPr>
            <a:r>
              <a:rPr lang="en-US" sz="3600" b="1" dirty="0" smtClean="0"/>
              <a:t>except at </a:t>
            </a:r>
            <a:r>
              <a:rPr lang="en-US" sz="3600" dirty="0" smtClean="0"/>
              <a:t>its </a:t>
            </a:r>
            <a:r>
              <a:rPr lang="en-US" sz="3600" b="1" dirty="0" smtClean="0"/>
              <a:t>endings</a:t>
            </a:r>
            <a:r>
              <a:rPr lang="en-US" sz="3600" dirty="0" smtClean="0"/>
              <a:t> and at </a:t>
            </a:r>
            <a:r>
              <a:rPr lang="en-US" sz="3600" b="1" dirty="0" smtClean="0"/>
              <a:t>periodic</a:t>
            </a:r>
          </a:p>
          <a:p>
            <a:pPr algn="just">
              <a:buNone/>
            </a:pPr>
            <a:r>
              <a:rPr lang="en-US" sz="3600" b="1" dirty="0" smtClean="0"/>
              <a:t>constrictions about 1 mm apart </a:t>
            </a:r>
            <a:r>
              <a:rPr lang="en-US" sz="3600" dirty="0" smtClean="0"/>
              <a:t>called </a:t>
            </a:r>
            <a:r>
              <a:rPr lang="en-US" sz="3600" b="1" dirty="0" smtClean="0"/>
              <a:t>nodes</a:t>
            </a:r>
          </a:p>
          <a:p>
            <a:pPr algn="just">
              <a:buNone/>
            </a:pPr>
            <a:r>
              <a:rPr lang="en-US" sz="3600" b="1" dirty="0" smtClean="0"/>
              <a:t>of </a:t>
            </a:r>
            <a:r>
              <a:rPr lang="en-US" sz="3600" b="1" dirty="0" err="1" smtClean="0"/>
              <a:t>Ranvier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Functions</a:t>
            </a:r>
          </a:p>
          <a:p>
            <a:r>
              <a:rPr lang="en-US" sz="3600" dirty="0" smtClean="0"/>
              <a:t>Faster conduction-Saltatory conduction</a:t>
            </a:r>
          </a:p>
          <a:p>
            <a:endParaRPr lang="en-US" sz="3600" dirty="0" smtClean="0"/>
          </a:p>
          <a:p>
            <a:r>
              <a:rPr lang="en-US" sz="3600" dirty="0" smtClean="0"/>
              <a:t>Insulating capacity-confines impulses to individual fibers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Myelinogenesis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Peripheral nervous system – Schwann cells of </a:t>
            </a:r>
            <a:r>
              <a:rPr lang="en-US" dirty="0" err="1" smtClean="0"/>
              <a:t>neurilemma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Starts at 4</a:t>
            </a:r>
            <a:r>
              <a:rPr lang="en-US" baseline="30000" dirty="0" smtClean="0"/>
              <a:t>th</a:t>
            </a:r>
            <a:r>
              <a:rPr lang="en-US" dirty="0" smtClean="0"/>
              <a:t> month of Intra uterine life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Completed in 2</a:t>
            </a:r>
            <a:r>
              <a:rPr lang="en-US" baseline="30000" dirty="0" smtClean="0"/>
              <a:t>nd</a:t>
            </a:r>
            <a:r>
              <a:rPr lang="en-US" dirty="0" smtClean="0"/>
              <a:t> year of life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Central Nervous system-</a:t>
            </a:r>
            <a:r>
              <a:rPr lang="en-US" dirty="0" err="1" smtClean="0"/>
              <a:t>Oligodendroglia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049" y="228600"/>
            <a:ext cx="878655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603</Words>
  <Application>Microsoft Office PowerPoint</Application>
  <PresentationFormat>On-screen Show (4:3)</PresentationFormat>
  <Paragraphs>131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Nervous system</vt:lpstr>
      <vt:lpstr>Neuron-Nerve cell</vt:lpstr>
      <vt:lpstr>Neuron-Structure</vt:lpstr>
      <vt:lpstr>Nerve cell body-Structure</vt:lpstr>
      <vt:lpstr>Dendrites</vt:lpstr>
      <vt:lpstr>Axon</vt:lpstr>
      <vt:lpstr>Myelin sheath</vt:lpstr>
      <vt:lpstr>Myelinogenesis</vt:lpstr>
      <vt:lpstr>Slide 9</vt:lpstr>
      <vt:lpstr>Neuron-Synaptic knobs</vt:lpstr>
      <vt:lpstr>Slide 11</vt:lpstr>
      <vt:lpstr>Slide 12</vt:lpstr>
      <vt:lpstr> Neurons-Classification </vt:lpstr>
      <vt:lpstr>Neurons-Classification based on number of poles</vt:lpstr>
      <vt:lpstr>Neurons-Classification</vt:lpstr>
      <vt:lpstr>Neurons-Classification based on functions</vt:lpstr>
      <vt:lpstr>Slide 17</vt:lpstr>
      <vt:lpstr>Neurons-Classification based on length</vt:lpstr>
      <vt:lpstr>Nerve fibers-Classification</vt:lpstr>
      <vt:lpstr>Nerve fibers-Classification</vt:lpstr>
      <vt:lpstr>Nerve fibers-Classification</vt:lpstr>
      <vt:lpstr>Properties of nerve fibers</vt:lpstr>
      <vt:lpstr>Action potential in nerve fiber</vt:lpstr>
      <vt:lpstr>Properties of Nerve fiber-Conductivity</vt:lpstr>
      <vt:lpstr>Slide 25</vt:lpstr>
      <vt:lpstr>Properties of Nerve fiber-Conductivity</vt:lpstr>
      <vt:lpstr> Properties of Nerve fiber-Refractory period </vt:lpstr>
      <vt:lpstr>Properties of Nerve fiber-Adaptation</vt:lpstr>
      <vt:lpstr>Properties of Nerve fiber- Summation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 of Physiology.</dc:creator>
  <cp:lastModifiedBy>Windows</cp:lastModifiedBy>
  <cp:revision>61</cp:revision>
  <dcterms:created xsi:type="dcterms:W3CDTF">2006-08-16T00:00:00Z</dcterms:created>
  <dcterms:modified xsi:type="dcterms:W3CDTF">2020-08-20T07:11:02Z</dcterms:modified>
</cp:coreProperties>
</file>